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9"/>
  </p:notesMasterIdLst>
  <p:sldIdLst>
    <p:sldId id="257" r:id="rId2"/>
    <p:sldId id="274" r:id="rId3"/>
    <p:sldId id="259" r:id="rId4"/>
    <p:sldId id="260" r:id="rId5"/>
    <p:sldId id="261" r:id="rId6"/>
    <p:sldId id="262" r:id="rId7"/>
    <p:sldId id="263" r:id="rId8"/>
    <p:sldId id="264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65" r:id="rId17"/>
    <p:sldId id="266" r:id="rId18"/>
  </p:sldIdLst>
  <p:sldSz cx="12192000" cy="6858000"/>
  <p:notesSz cx="6858000" cy="9144000"/>
  <p:embeddedFontLst>
    <p:embeddedFont>
      <p:font typeface="PMingLiU-ExtB" panose="02020500000000000000" pitchFamily="18" charset="-12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Roboto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01" y="4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41587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974537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644008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301741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919412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411459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17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2242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60532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dm-8/andreev-ds-de-diploma/blob/master/python/kafka_producer.py" TargetMode="External"/><Relationship Id="rId5" Type="http://schemas.openxmlformats.org/officeDocument/2006/relationships/hyperlink" Target="https://github.com/adm-8/andreev-ds-de-diploma/blob/master/python/data_generator.py" TargetMode="Externa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dm-8/andreev-ds-de-diploma/blob/master/python/kafka_consumer.py" TargetMode="External"/><Relationship Id="rId5" Type="http://schemas.openxmlformats.org/officeDocument/2006/relationships/hyperlink" Target="https://github.com/adm-8/andreev-ds-de-diploma/blob/master/python/data_generator.py" TargetMode="Externa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dm-8/andreev-ds-de-diploma/blob/master/python/kafka_consumer_join.py" TargetMode="External"/><Relationship Id="rId5" Type="http://schemas.openxmlformats.org/officeDocument/2006/relationships/hyperlink" Target="https://github.com/adm-8/andreev-ds-de-diploma/blob/master/python/data_generator.py" TargetMode="Externa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dm-8/andreev-ds-de-diploma/blob/master/sql/CREATE_TABLES.sql" TargetMode="External"/><Relationship Id="rId5" Type="http://schemas.openxmlformats.org/officeDocument/2006/relationships/hyperlink" Target="https://github.com/adm-8/andreev-ds-de-diploma/blob/master/python/data_generator.py" TargetMode="Externa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dm-8/andreev-ds-de-diploma/blob/master/sql/SP_MERGE_OPTY_FROM_EXT_TO_INT.sql" TargetMode="External"/><Relationship Id="rId5" Type="http://schemas.openxmlformats.org/officeDocument/2006/relationships/hyperlink" Target="https://github.com/adm-8/andreev-ds-de-diploma/blob/master/python/data_generator.py" TargetMode="Externa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dm-8/andreev-ds-de-diploma/blob/master/sql/SP_CALC_AGG.sql" TargetMode="External"/><Relationship Id="rId5" Type="http://schemas.openxmlformats.org/officeDocument/2006/relationships/hyperlink" Target="https://github.com/adm-8/andreev-ds-de-diploma/blob/master/python/data_generator.py" TargetMode="Externa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dm-8/andreev-ds-de-diploma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adm-8/andreev-ds-de-diploma/blob/master/python/data_generator.py" TargetMode="Externa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dm-8/andreev-ds-de-diploma/blob/master/python/train_ml_model.py" TargetMode="External"/><Relationship Id="rId5" Type="http://schemas.openxmlformats.org/officeDocument/2006/relationships/hyperlink" Target="https://github.com/adm-8/andreev-ds-de-diploma/blob/master/python/data_generator.py" TargetMode="Externa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видно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&amp;&amp;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слышно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       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все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чат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есть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проблемы</a:t>
            </a:r>
            <a:endParaRPr sz="2109" b="1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75" y="1393164"/>
            <a:ext cx="5426491" cy="5187439"/>
          </a:xfrm>
          <a:prstGeom prst="rect">
            <a:avLst/>
          </a:prstGeom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ЧП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 Отправка КЗ в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2">
            <a:hlinkClick r:id="rId5"/>
          </p:cNvPr>
          <p:cNvSpPr txBox="1"/>
          <p:nvPr/>
        </p:nvSpPr>
        <p:spPr>
          <a:xfrm>
            <a:off x="679014" y="1393165"/>
            <a:ext cx="4687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Avenir"/>
                <a:hlinkClick r:id="rId6"/>
              </a:rPr>
              <a:t>Скрипт</a:t>
            </a:r>
            <a:r>
              <a:rPr lang="ru-RU" dirty="0" smtClean="0">
                <a:hlinkClick r:id="rId6"/>
              </a:rPr>
              <a:t> на </a:t>
            </a:r>
            <a:r>
              <a:rPr lang="en-US" dirty="0" smtClean="0">
                <a:hlinkClick r:id="rId6"/>
              </a:rPr>
              <a:t>Python </a:t>
            </a:r>
            <a:r>
              <a:rPr lang="en-US" dirty="0">
                <a:hlinkClick r:id="rId6"/>
              </a:rPr>
              <a:t>(~/</a:t>
            </a:r>
            <a:r>
              <a:rPr lang="en-US" dirty="0" smtClean="0">
                <a:hlinkClick r:id="rId6"/>
              </a:rPr>
              <a:t>python/kafka_producer.py</a:t>
            </a:r>
            <a:r>
              <a:rPr lang="en-US" dirty="0">
                <a:hlinkClick r:id="rId6"/>
              </a:rPr>
              <a:t>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679014" y="2242351"/>
            <a:ext cx="4894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делает: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9012" y="2690336"/>
            <a:ext cx="45218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Spark’</a:t>
            </a:r>
            <a:r>
              <a:rPr lang="ru-RU" dirty="0" smtClean="0"/>
              <a:t>ом кусками читаем данные по КЗ из файла </a:t>
            </a:r>
            <a:r>
              <a:rPr lang="en-US" dirty="0" smtClean="0"/>
              <a:t>~/data/request.csv</a:t>
            </a:r>
            <a:r>
              <a:rPr lang="ru-RU" dirty="0" smtClean="0"/>
              <a:t> частями и отправляем их в </a:t>
            </a:r>
            <a:r>
              <a:rPr lang="en-US" dirty="0" smtClean="0"/>
              <a:t>Kafka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679014" y="3860561"/>
            <a:ext cx="489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 smtClean="0">
              <a:solidFill>
                <a:schemeClr val="accent1"/>
              </a:solidFill>
              <a:latin typeface="Avenir"/>
            </a:endParaRPr>
          </a:p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имеем на выходе: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9012" y="4309220"/>
            <a:ext cx="4521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ru-RU" dirty="0" smtClean="0"/>
              <a:t>Процесс отправки данных по КЗ в </a:t>
            </a:r>
            <a:r>
              <a:rPr lang="en-US" dirty="0"/>
              <a:t>Kafka </a:t>
            </a:r>
            <a:r>
              <a:rPr lang="ru-RU" dirty="0" smtClean="0"/>
              <a:t>в топик </a:t>
            </a:r>
            <a:r>
              <a:rPr lang="en-US" dirty="0" err="1"/>
              <a:t>OptyInputTopic</a:t>
            </a:r>
            <a:r>
              <a:rPr lang="ru-RU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7198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75" y="1393164"/>
            <a:ext cx="5426491" cy="5187439"/>
          </a:xfrm>
          <a:prstGeom prst="rect">
            <a:avLst/>
          </a:prstGeom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926902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ЧП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 Получение, анализ, ответ по КЗ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2">
            <a:hlinkClick r:id="rId5"/>
          </p:cNvPr>
          <p:cNvSpPr txBox="1"/>
          <p:nvPr/>
        </p:nvSpPr>
        <p:spPr>
          <a:xfrm>
            <a:off x="679014" y="1393165"/>
            <a:ext cx="4687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Avenir"/>
                <a:hlinkClick r:id="rId6"/>
              </a:rPr>
              <a:t>Скрипт</a:t>
            </a:r>
            <a:r>
              <a:rPr lang="ru-RU" dirty="0" smtClean="0">
                <a:hlinkClick r:id="rId6"/>
              </a:rPr>
              <a:t> на </a:t>
            </a:r>
            <a:r>
              <a:rPr lang="en-US" dirty="0" smtClean="0">
                <a:hlinkClick r:id="rId6"/>
              </a:rPr>
              <a:t>Python </a:t>
            </a:r>
            <a:r>
              <a:rPr lang="en-US" dirty="0">
                <a:hlinkClick r:id="rId6"/>
              </a:rPr>
              <a:t>(~/</a:t>
            </a:r>
            <a:r>
              <a:rPr lang="en-US" dirty="0" smtClean="0">
                <a:hlinkClick r:id="rId6"/>
              </a:rPr>
              <a:t>python/kafka_consumer.py</a:t>
            </a:r>
            <a:r>
              <a:rPr lang="en-US" dirty="0">
                <a:hlinkClick r:id="rId6"/>
              </a:rPr>
              <a:t>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679014" y="2242351"/>
            <a:ext cx="4894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делает: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9012" y="2690336"/>
            <a:ext cx="452180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Spark’</a:t>
            </a:r>
            <a:r>
              <a:rPr lang="ru-RU" dirty="0" smtClean="0"/>
              <a:t>ом читаем данные из</a:t>
            </a:r>
            <a:r>
              <a:rPr lang="en-US" dirty="0"/>
              <a:t> Kafka</a:t>
            </a:r>
            <a:r>
              <a:rPr lang="ru-RU" dirty="0" smtClean="0"/>
              <a:t> топика </a:t>
            </a:r>
            <a:r>
              <a:rPr lang="en-US" dirty="0" err="1" smtClean="0"/>
              <a:t>OptyInputTopic</a:t>
            </a:r>
            <a:r>
              <a:rPr lang="en-US" dirty="0" smtClean="0"/>
              <a:t>, </a:t>
            </a:r>
            <a:r>
              <a:rPr lang="ru-RU" dirty="0" smtClean="0"/>
              <a:t>при помощи </a:t>
            </a:r>
            <a:r>
              <a:rPr lang="ru-RU" dirty="0" err="1" smtClean="0"/>
              <a:t>предобученной</a:t>
            </a:r>
            <a:r>
              <a:rPr lang="ru-RU" dirty="0" smtClean="0"/>
              <a:t> </a:t>
            </a:r>
            <a:r>
              <a:rPr lang="en-US" dirty="0" smtClean="0"/>
              <a:t>ML </a:t>
            </a:r>
            <a:r>
              <a:rPr lang="ru-RU" dirty="0" smtClean="0"/>
              <a:t>модели получаем предсказание результата решения и отправка результата в соседнюю очередь в </a:t>
            </a:r>
            <a:r>
              <a:rPr lang="en-US" dirty="0" smtClean="0"/>
              <a:t>Kafka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679014" y="3860561"/>
            <a:ext cx="489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 smtClean="0">
              <a:solidFill>
                <a:schemeClr val="accent1"/>
              </a:solidFill>
              <a:latin typeface="Avenir"/>
            </a:endParaRPr>
          </a:p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имеем на выходе: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9012" y="4309220"/>
            <a:ext cx="4521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ru-RU" dirty="0" smtClean="0"/>
              <a:t>Процесс отправки результатов предсказания по КЗ в </a:t>
            </a:r>
            <a:r>
              <a:rPr lang="en-US" dirty="0" smtClean="0"/>
              <a:t>Kafka</a:t>
            </a:r>
            <a:r>
              <a:rPr lang="ru-RU" dirty="0" smtClean="0"/>
              <a:t> топик </a:t>
            </a:r>
            <a:r>
              <a:rPr lang="en-US" dirty="0" err="1"/>
              <a:t>OptyOutputTopic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883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75" y="1392039"/>
            <a:ext cx="5426491" cy="5187439"/>
          </a:xfrm>
          <a:prstGeom prst="rect">
            <a:avLst/>
          </a:prstGeom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926902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ЧП 5 -  Сохранение КЗ в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Parquet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2">
            <a:hlinkClick r:id="rId5"/>
          </p:cNvPr>
          <p:cNvSpPr txBox="1"/>
          <p:nvPr/>
        </p:nvSpPr>
        <p:spPr>
          <a:xfrm>
            <a:off x="679014" y="1393165"/>
            <a:ext cx="4687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Avenir"/>
                <a:hlinkClick r:id="rId6"/>
              </a:rPr>
              <a:t>Скрипт</a:t>
            </a:r>
            <a:r>
              <a:rPr lang="ru-RU" dirty="0" smtClean="0">
                <a:hlinkClick r:id="rId6"/>
              </a:rPr>
              <a:t> на </a:t>
            </a:r>
            <a:r>
              <a:rPr lang="en-US" dirty="0" smtClean="0">
                <a:hlinkClick r:id="rId6"/>
              </a:rPr>
              <a:t>Python </a:t>
            </a:r>
            <a:r>
              <a:rPr lang="en-US" dirty="0">
                <a:hlinkClick r:id="rId6"/>
              </a:rPr>
              <a:t>(~/</a:t>
            </a:r>
            <a:r>
              <a:rPr lang="en-US" dirty="0" smtClean="0">
                <a:hlinkClick r:id="rId6"/>
              </a:rPr>
              <a:t>python/kafka_consumer_join.py</a:t>
            </a:r>
            <a:r>
              <a:rPr lang="en-US" dirty="0">
                <a:hlinkClick r:id="rId6"/>
              </a:rPr>
              <a:t>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679014" y="2242351"/>
            <a:ext cx="4894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делает: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9012" y="2690336"/>
            <a:ext cx="45218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Spark’</a:t>
            </a:r>
            <a:r>
              <a:rPr lang="ru-RU" dirty="0" smtClean="0"/>
              <a:t>ом читаем данные из</a:t>
            </a:r>
            <a:r>
              <a:rPr lang="en-US" dirty="0"/>
              <a:t> Kafka</a:t>
            </a:r>
            <a:r>
              <a:rPr lang="ru-RU" dirty="0" smtClean="0"/>
              <a:t> </a:t>
            </a:r>
            <a:r>
              <a:rPr lang="ru-RU" dirty="0" err="1" smtClean="0"/>
              <a:t>топиков</a:t>
            </a:r>
            <a:r>
              <a:rPr lang="en-US" dirty="0" smtClean="0"/>
              <a:t> </a:t>
            </a:r>
            <a:r>
              <a:rPr lang="en-US" dirty="0" err="1" smtClean="0"/>
              <a:t>OptyOutputTopic</a:t>
            </a:r>
            <a:r>
              <a:rPr lang="en-US" dirty="0" smtClean="0"/>
              <a:t> </a:t>
            </a:r>
            <a:r>
              <a:rPr lang="ru-RU" dirty="0" smtClean="0"/>
              <a:t>и </a:t>
            </a:r>
            <a:r>
              <a:rPr lang="en-US" dirty="0" err="1" smtClean="0"/>
              <a:t>OptyInputTopic</a:t>
            </a:r>
            <a:r>
              <a:rPr lang="en-US" dirty="0" smtClean="0"/>
              <a:t>, </a:t>
            </a:r>
            <a:r>
              <a:rPr lang="ru-RU" dirty="0" err="1" smtClean="0"/>
              <a:t>джоиним</a:t>
            </a:r>
            <a:r>
              <a:rPr lang="ru-RU" dirty="0" smtClean="0"/>
              <a:t> их по </a:t>
            </a:r>
            <a:r>
              <a:rPr lang="en-US" dirty="0" smtClean="0"/>
              <a:t>UUID </a:t>
            </a:r>
            <a:r>
              <a:rPr lang="ru-RU" dirty="0" smtClean="0"/>
              <a:t>и записываем все данные по КЗ в </a:t>
            </a:r>
            <a:r>
              <a:rPr lang="en-US" dirty="0" smtClean="0"/>
              <a:t>Parquet-</a:t>
            </a:r>
            <a:r>
              <a:rPr lang="ru-RU" dirty="0" smtClean="0"/>
              <a:t>файл в файловую систему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679014" y="3860561"/>
            <a:ext cx="489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 smtClean="0">
              <a:solidFill>
                <a:schemeClr val="accent1"/>
              </a:solidFill>
              <a:latin typeface="Avenir"/>
            </a:endParaRPr>
          </a:p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имеем на выходе: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9012" y="4309220"/>
            <a:ext cx="45218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ru-RU" dirty="0" smtClean="0"/>
              <a:t>Процесс сохранения всех данных по КЗ в файловую систему по пути: </a:t>
            </a:r>
            <a:r>
              <a:rPr lang="en-US" dirty="0"/>
              <a:t>~/</a:t>
            </a:r>
            <a:r>
              <a:rPr lang="en-US" dirty="0" smtClean="0"/>
              <a:t>data/</a:t>
            </a:r>
            <a:r>
              <a:rPr lang="en-US" dirty="0" err="1" smtClean="0"/>
              <a:t>JoinedData</a:t>
            </a:r>
            <a:r>
              <a:rPr lang="en-US" dirty="0" smtClean="0"/>
              <a:t>/*.parquet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75" y="1392039"/>
            <a:ext cx="5426491" cy="5187439"/>
          </a:xfrm>
          <a:prstGeom prst="rect">
            <a:avLst/>
          </a:prstGeom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926902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ЧП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 Создание таблиц в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Vertica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2">
            <a:hlinkClick r:id="rId5"/>
          </p:cNvPr>
          <p:cNvSpPr txBox="1"/>
          <p:nvPr/>
        </p:nvSpPr>
        <p:spPr>
          <a:xfrm>
            <a:off x="679014" y="1393165"/>
            <a:ext cx="4687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"/>
                <a:hlinkClick r:id="rId6"/>
              </a:rPr>
              <a:t>SQL </a:t>
            </a:r>
            <a:r>
              <a:rPr lang="ru-RU" dirty="0" smtClean="0">
                <a:latin typeface="Avenir"/>
                <a:hlinkClick r:id="rId6"/>
              </a:rPr>
              <a:t>скрипт </a:t>
            </a:r>
            <a:r>
              <a:rPr lang="en-US" dirty="0" smtClean="0">
                <a:hlinkClick r:id="rId6"/>
              </a:rPr>
              <a:t>(~/</a:t>
            </a:r>
            <a:r>
              <a:rPr lang="en-US" dirty="0" err="1" smtClean="0">
                <a:hlinkClick r:id="rId6"/>
              </a:rPr>
              <a:t>sql</a:t>
            </a:r>
            <a:r>
              <a:rPr lang="en-US" dirty="0" smtClean="0">
                <a:hlinkClick r:id="rId6"/>
              </a:rPr>
              <a:t>/</a:t>
            </a:r>
            <a:r>
              <a:rPr lang="en-US" dirty="0" err="1" smtClean="0">
                <a:hlinkClick r:id="rId6"/>
              </a:rPr>
              <a:t>CREATE_TABLES.sql</a:t>
            </a:r>
            <a:r>
              <a:rPr lang="en-US" dirty="0">
                <a:hlinkClick r:id="rId6"/>
              </a:rPr>
              <a:t>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679014" y="2242351"/>
            <a:ext cx="4894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делает: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9012" y="2690336"/>
            <a:ext cx="45218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Создает схему, внешнюю таблицу на основе </a:t>
            </a:r>
            <a:r>
              <a:rPr lang="en-US" dirty="0" smtClean="0"/>
              <a:t>Parquet-</a:t>
            </a:r>
            <a:r>
              <a:rPr lang="ru-RU" dirty="0" smtClean="0"/>
              <a:t>файлов и три внутренних таблицы.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679014" y="3860561"/>
            <a:ext cx="489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 smtClean="0">
              <a:solidFill>
                <a:schemeClr val="accent1"/>
              </a:solidFill>
              <a:latin typeface="Avenir"/>
            </a:endParaRPr>
          </a:p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имеем на выходе: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9012" y="4309220"/>
            <a:ext cx="452180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 smtClean="0"/>
          </a:p>
          <a:p>
            <a:r>
              <a:rPr lang="en-US" b="1" dirty="0" smtClean="0"/>
              <a:t>DED.OPTY_EXTERNAL</a:t>
            </a:r>
            <a:r>
              <a:rPr lang="ru-RU" dirty="0" smtClean="0"/>
              <a:t> – внешняя таблица с КЗ</a:t>
            </a:r>
          </a:p>
          <a:p>
            <a:endParaRPr lang="ru-RU" dirty="0" smtClean="0"/>
          </a:p>
          <a:p>
            <a:r>
              <a:rPr lang="en-US" b="1" dirty="0" smtClean="0"/>
              <a:t>DED.OPTY</a:t>
            </a:r>
            <a:r>
              <a:rPr lang="ru-RU" dirty="0" smtClean="0"/>
              <a:t> – внутренняя таблица </a:t>
            </a:r>
            <a:r>
              <a:rPr lang="en-US" dirty="0" smtClean="0"/>
              <a:t>c </a:t>
            </a:r>
            <a:r>
              <a:rPr lang="ru-RU" dirty="0" smtClean="0"/>
              <a:t>КЗ</a:t>
            </a:r>
          </a:p>
          <a:p>
            <a:endParaRPr lang="ru-RU" dirty="0" smtClean="0"/>
          </a:p>
          <a:p>
            <a:r>
              <a:rPr lang="en-US" b="1" dirty="0" smtClean="0"/>
              <a:t>DED.OPTY_Y_M_AGG</a:t>
            </a:r>
            <a:r>
              <a:rPr lang="ru-RU" dirty="0" smtClean="0"/>
              <a:t> – </a:t>
            </a:r>
            <a:r>
              <a:rPr lang="ru-RU" dirty="0"/>
              <a:t>т</a:t>
            </a:r>
            <a:r>
              <a:rPr lang="ru-RU" dirty="0" smtClean="0"/>
              <a:t>аблица для агрегированных данных по году и месяцу</a:t>
            </a:r>
          </a:p>
          <a:p>
            <a:endParaRPr lang="ru-RU" dirty="0"/>
          </a:p>
          <a:p>
            <a:r>
              <a:rPr lang="en-US" b="1" dirty="0" smtClean="0"/>
              <a:t>DED.OPTY_R_J_AGG</a:t>
            </a:r>
            <a:r>
              <a:rPr lang="ru-RU" dirty="0" smtClean="0"/>
              <a:t> – </a:t>
            </a:r>
            <a:r>
              <a:rPr lang="ru-RU" dirty="0"/>
              <a:t>таблица для агрегированных данных по </a:t>
            </a:r>
            <a:r>
              <a:rPr lang="ru-RU" dirty="0" smtClean="0"/>
              <a:t>региону и должности</a:t>
            </a:r>
            <a:endParaRPr lang="ru-RU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9056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75" y="1392039"/>
            <a:ext cx="5426491" cy="5187439"/>
          </a:xfrm>
          <a:prstGeom prst="rect">
            <a:avLst/>
          </a:prstGeom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926902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ЧП 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 Наполнение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DED.OPTY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2">
            <a:hlinkClick r:id="rId5"/>
          </p:cNvPr>
          <p:cNvSpPr txBox="1"/>
          <p:nvPr/>
        </p:nvSpPr>
        <p:spPr>
          <a:xfrm>
            <a:off x="679014" y="1393165"/>
            <a:ext cx="4687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"/>
                <a:hlinkClick r:id="rId6"/>
              </a:rPr>
              <a:t>SQL </a:t>
            </a:r>
            <a:r>
              <a:rPr lang="ru-RU" dirty="0" smtClean="0">
                <a:latin typeface="Avenir"/>
                <a:hlinkClick r:id="rId6"/>
              </a:rPr>
              <a:t>скрипт </a:t>
            </a:r>
            <a:r>
              <a:rPr lang="en-US" dirty="0">
                <a:hlinkClick r:id="rId6"/>
              </a:rPr>
              <a:t>(~/</a:t>
            </a:r>
            <a:r>
              <a:rPr lang="en-US" dirty="0" err="1">
                <a:hlinkClick r:id="rId6"/>
              </a:rPr>
              <a:t>sql</a:t>
            </a:r>
            <a:r>
              <a:rPr lang="en-US" dirty="0">
                <a:hlinkClick r:id="rId6"/>
              </a:rPr>
              <a:t>/</a:t>
            </a:r>
            <a:r>
              <a:rPr lang="en-US" dirty="0" err="1">
                <a:hlinkClick r:id="rId6"/>
              </a:rPr>
              <a:t>SP_MERGE_OPTY_FROM_EXT_TO_INT.sql</a:t>
            </a:r>
            <a:r>
              <a:rPr lang="en-US" dirty="0">
                <a:hlinkClick r:id="rId6"/>
              </a:rPr>
              <a:t>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679014" y="2242351"/>
            <a:ext cx="4894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делает: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9012" y="2690336"/>
            <a:ext cx="45218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Перегоняет данные по КЗ из внешней таблицы, смотрящей на </a:t>
            </a:r>
            <a:r>
              <a:rPr lang="en-US" dirty="0" smtClean="0"/>
              <a:t>Parquet-</a:t>
            </a:r>
            <a:r>
              <a:rPr lang="ru-RU" dirty="0" smtClean="0"/>
              <a:t>файлы, во внутреннюю.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679014" y="3860561"/>
            <a:ext cx="489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 smtClean="0">
              <a:solidFill>
                <a:schemeClr val="accent1"/>
              </a:solidFill>
              <a:latin typeface="Avenir"/>
            </a:endParaRPr>
          </a:p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имеем на выходе: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9012" y="4309220"/>
            <a:ext cx="45218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 smtClean="0"/>
          </a:p>
          <a:p>
            <a:r>
              <a:rPr lang="ru-RU" dirty="0" smtClean="0"/>
              <a:t>Наполненную внутреннюю таблицу </a:t>
            </a:r>
            <a:r>
              <a:rPr lang="en-US" dirty="0"/>
              <a:t>c </a:t>
            </a:r>
            <a:r>
              <a:rPr lang="ru-RU" dirty="0"/>
              <a:t>КЗ</a:t>
            </a:r>
          </a:p>
          <a:p>
            <a:r>
              <a:rPr lang="en-US" b="1" dirty="0" smtClean="0"/>
              <a:t>DED.OPTY</a:t>
            </a:r>
            <a:r>
              <a:rPr lang="ru-RU" dirty="0" smtClean="0"/>
              <a:t> , готовую для расчёта агрегатов.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8454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75" y="1392039"/>
            <a:ext cx="5426491" cy="5187439"/>
          </a:xfrm>
          <a:prstGeom prst="rect">
            <a:avLst/>
          </a:prstGeom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926902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ЧП 8 -  Расчёт агрегатов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2">
            <a:hlinkClick r:id="rId5"/>
          </p:cNvPr>
          <p:cNvSpPr txBox="1"/>
          <p:nvPr/>
        </p:nvSpPr>
        <p:spPr>
          <a:xfrm>
            <a:off x="679014" y="1393165"/>
            <a:ext cx="4687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"/>
                <a:hlinkClick r:id="rId6"/>
              </a:rPr>
              <a:t>SQL </a:t>
            </a:r>
            <a:r>
              <a:rPr lang="ru-RU" dirty="0" smtClean="0">
                <a:latin typeface="Avenir"/>
                <a:hlinkClick r:id="rId6"/>
              </a:rPr>
              <a:t>скрипт </a:t>
            </a:r>
            <a:r>
              <a:rPr lang="en-US" dirty="0">
                <a:hlinkClick r:id="rId6"/>
              </a:rPr>
              <a:t>(~/</a:t>
            </a:r>
            <a:r>
              <a:rPr lang="en-US" dirty="0" err="1">
                <a:hlinkClick r:id="rId6"/>
              </a:rPr>
              <a:t>sql</a:t>
            </a:r>
            <a:r>
              <a:rPr lang="en-US" dirty="0">
                <a:hlinkClick r:id="rId6"/>
              </a:rPr>
              <a:t>/</a:t>
            </a:r>
            <a:r>
              <a:rPr lang="en-US" dirty="0" err="1">
                <a:hlinkClick r:id="rId6"/>
              </a:rPr>
              <a:t>SP_CALC_AGG.sql</a:t>
            </a:r>
            <a:r>
              <a:rPr lang="en-US" dirty="0">
                <a:hlinkClick r:id="rId6"/>
              </a:rPr>
              <a:t>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679014" y="2242351"/>
            <a:ext cx="4894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делает: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9012" y="2690336"/>
            <a:ext cx="4521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Агрегирует данные из таблицы </a:t>
            </a:r>
            <a:r>
              <a:rPr lang="en-US" b="1" dirty="0" smtClean="0"/>
              <a:t>DED.OPTY</a:t>
            </a:r>
            <a:r>
              <a:rPr lang="ru-RU" b="1" dirty="0" smtClean="0"/>
              <a:t> </a:t>
            </a:r>
            <a:r>
              <a:rPr lang="ru-RU" dirty="0" smtClean="0"/>
              <a:t>и записывает результаты в таблицы </a:t>
            </a:r>
            <a:r>
              <a:rPr lang="en-US" b="1" dirty="0" smtClean="0"/>
              <a:t>DED.OPTY_Y_M_AGG</a:t>
            </a:r>
            <a:r>
              <a:rPr lang="ru-RU" dirty="0" smtClean="0"/>
              <a:t> и </a:t>
            </a:r>
            <a:r>
              <a:rPr lang="en-US" b="1" dirty="0" smtClean="0"/>
              <a:t>DED.OPTY_R_J_AGG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79014" y="3860561"/>
            <a:ext cx="489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 smtClean="0">
              <a:solidFill>
                <a:schemeClr val="accent1"/>
              </a:solidFill>
              <a:latin typeface="Avenir"/>
            </a:endParaRPr>
          </a:p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имеем на выходе: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9012" y="4309220"/>
            <a:ext cx="45218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 smtClean="0"/>
          </a:p>
          <a:p>
            <a:r>
              <a:rPr lang="ru-RU" dirty="0" smtClean="0"/>
              <a:t>Наполненные данными таблицы-агрегаты</a:t>
            </a:r>
          </a:p>
          <a:p>
            <a:r>
              <a:rPr lang="ru-RU" dirty="0" smtClean="0"/>
              <a:t> </a:t>
            </a:r>
          </a:p>
          <a:p>
            <a:r>
              <a:rPr lang="en-US" b="1" dirty="0" smtClean="0"/>
              <a:t>DED.OPTY_Y_M_AGG</a:t>
            </a:r>
            <a:r>
              <a:rPr lang="ru-RU" b="1" dirty="0" smtClean="0"/>
              <a:t> </a:t>
            </a:r>
            <a:r>
              <a:rPr lang="ru-RU" dirty="0" smtClean="0"/>
              <a:t>– по годам и месяцам</a:t>
            </a:r>
          </a:p>
          <a:p>
            <a:endParaRPr lang="ru-RU" dirty="0"/>
          </a:p>
          <a:p>
            <a:r>
              <a:rPr lang="en-US" b="1" dirty="0" smtClean="0"/>
              <a:t>DED.OPTY_R_J_AGG</a:t>
            </a:r>
            <a:r>
              <a:rPr lang="ru-RU" b="1" dirty="0" smtClean="0"/>
              <a:t> </a:t>
            </a:r>
            <a:r>
              <a:rPr lang="ru-RU" dirty="0" smtClean="0"/>
              <a:t>– по региону и должностям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45461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планы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развитию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274;p27"/>
          <p:cNvSpPr txBox="1"/>
          <p:nvPr/>
        </p:nvSpPr>
        <p:spPr>
          <a:xfrm>
            <a:off x="3323962" y="1450424"/>
            <a:ext cx="5646418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ru-RU" sz="22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Обработка отрицательных прогнозов</a:t>
            </a:r>
            <a:endParaRPr sz="22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80;p27"/>
          <p:cNvSpPr txBox="1"/>
          <p:nvPr/>
        </p:nvSpPr>
        <p:spPr>
          <a:xfrm>
            <a:off x="3323962" y="2426467"/>
            <a:ext cx="5646418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3600" b="1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</a:lstStyle>
          <a:p>
            <a:r>
              <a:rPr lang="ru-RU" sz="2200" dirty="0">
                <a:sym typeface="Avenir"/>
              </a:rPr>
              <a:t>Графические отчеты</a:t>
            </a:r>
            <a:endParaRPr lang="ru-RU" sz="2200" dirty="0">
              <a:sym typeface="Avenir"/>
            </a:endParaRPr>
          </a:p>
        </p:txBody>
      </p:sp>
      <p:sp>
        <p:nvSpPr>
          <p:cNvPr id="15" name="Google Shape;282;p27"/>
          <p:cNvSpPr txBox="1"/>
          <p:nvPr/>
        </p:nvSpPr>
        <p:spPr>
          <a:xfrm>
            <a:off x="3323962" y="3382546"/>
            <a:ext cx="5646418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3600" b="1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</a:lstStyle>
          <a:p>
            <a:r>
              <a:rPr lang="en-US" sz="2200" dirty="0" smtClean="0">
                <a:sym typeface="Avenir"/>
              </a:rPr>
              <a:t>Hadoop </a:t>
            </a:r>
            <a:r>
              <a:rPr lang="ru-RU" sz="2200" dirty="0" smtClean="0">
                <a:sym typeface="Avenir"/>
              </a:rPr>
              <a:t>кластер</a:t>
            </a:r>
            <a:endParaRPr sz="2200" dirty="0">
              <a:sym typeface="Avenir"/>
            </a:endParaRPr>
          </a:p>
        </p:txBody>
      </p:sp>
      <p:sp>
        <p:nvSpPr>
          <p:cNvPr id="16" name="Google Shape;284;p27"/>
          <p:cNvSpPr txBox="1"/>
          <p:nvPr/>
        </p:nvSpPr>
        <p:spPr>
          <a:xfrm>
            <a:off x="3323962" y="4362963"/>
            <a:ext cx="5646418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2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Оркестратор</a:t>
            </a:r>
            <a:endParaRPr sz="22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" name="Google Shape;286;p27"/>
          <p:cNvSpPr txBox="1"/>
          <p:nvPr/>
        </p:nvSpPr>
        <p:spPr>
          <a:xfrm>
            <a:off x="3323962" y="5322995"/>
            <a:ext cx="5646418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2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Мониторинг</a:t>
            </a:r>
            <a:endParaRPr sz="22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5034486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95000"/>
                </a:srgbClr>
              </a:gs>
              <a:gs pos="77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внимание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!</a:t>
            </a:r>
            <a:b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87;p23"/>
          <p:cNvSpPr txBox="1">
            <a:spLocks/>
          </p:cNvSpPr>
          <p:nvPr/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sz="2000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Андреев Дмитрий Сергеевич</a:t>
            </a:r>
            <a:endParaRPr lang="ru-RU" sz="20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88;p23"/>
          <p:cNvSpPr txBox="1">
            <a:spLocks/>
          </p:cNvSpPr>
          <p:nvPr/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Старший консультант </a:t>
            </a:r>
            <a:r>
              <a:rPr lang="en-US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Oracle Siebel CRM / Team Lead</a:t>
            </a:r>
            <a:endParaRPr lang="en-US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189;p23"/>
          <p:cNvSpPr txBox="1">
            <a:spLocks/>
          </p:cNvSpPr>
          <p:nvPr/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JET </a:t>
            </a:r>
            <a:r>
              <a:rPr lang="en-US" b="1" dirty="0" err="1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Infosystems</a:t>
            </a:r>
            <a:endParaRPr lang="ru-RU" b="1" dirty="0" smtClean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buClr>
                <a:schemeClr val="lt1"/>
              </a:buClr>
              <a:buSzPts val="1617"/>
              <a:buFont typeface="Times New Roman"/>
              <a:buNone/>
            </a:pPr>
            <a:endParaRPr lang="en-US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Овал 2"/>
          <p:cNvSpPr/>
          <p:nvPr/>
        </p:nvSpPr>
        <p:spPr>
          <a:xfrm>
            <a:off x="3351706" y="5235568"/>
            <a:ext cx="1453691" cy="145997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400897" y="5281911"/>
            <a:ext cx="1355307" cy="136901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" name="Google Shape;188;p23"/>
          <p:cNvSpPr txBox="1">
            <a:spLocks/>
          </p:cNvSpPr>
          <p:nvPr/>
        </p:nvSpPr>
        <p:spPr>
          <a:xfrm>
            <a:off x="5221032" y="628005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+79268511580 \ </a:t>
            </a:r>
            <a:r>
              <a:rPr lang="en-US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dslads@gmail.com  \ Telegram: @</a:t>
            </a:r>
            <a:r>
              <a:rPr lang="en-US" b="1" dirty="0" err="1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dslads</a:t>
            </a:r>
            <a:endParaRPr lang="en-US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717883" y="2085945"/>
            <a:ext cx="10756232" cy="2330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02000"/>
              </a:lnSpc>
              <a:buSzPts val="3600"/>
            </a:pPr>
            <a:r>
              <a:rPr lang="ru-RU" sz="3600" b="1" dirty="0">
                <a:solidFill>
                  <a:schemeClr val="bg1"/>
                </a:solidFill>
                <a:latin typeface="Roboto" panose="020B0604020202020204" charset="0"/>
                <a:ea typeface="PMingLiU-ExtB" panose="02020500000000000000" pitchFamily="18" charset="-120"/>
                <a:cs typeface="Roboto"/>
                <a:sym typeface="Roboto"/>
              </a:rPr>
              <a:t>Защита проекта</a:t>
            </a:r>
          </a:p>
          <a:p>
            <a:pPr lvl="0" algn="ctr">
              <a:lnSpc>
                <a:spcPct val="102000"/>
              </a:lnSpc>
              <a:buSzPts val="3600"/>
            </a:pPr>
            <a:endParaRPr lang="ru-RU" sz="3600" b="1" dirty="0">
              <a:solidFill>
                <a:schemeClr val="bg1"/>
              </a:solidFill>
              <a:latin typeface="Roboto" panose="020B0604020202020204" charset="0"/>
              <a:ea typeface="PMingLiU-ExtB" panose="02020500000000000000" pitchFamily="18" charset="-120"/>
              <a:cs typeface="Roboto"/>
              <a:sym typeface="Roboto"/>
            </a:endParaRPr>
          </a:p>
          <a:p>
            <a:pPr marL="0" indent="0" algn="ctr"/>
            <a:r>
              <a:rPr lang="ru-RU" sz="3600" b="1" dirty="0">
                <a:solidFill>
                  <a:schemeClr val="bg1"/>
                </a:solidFill>
                <a:latin typeface="Roboto" panose="020B0604020202020204" charset="0"/>
                <a:ea typeface="PMingLiU-ExtB" panose="02020500000000000000" pitchFamily="18" charset="-120"/>
              </a:rPr>
              <a:t>Автоматизация принятия предварительных</a:t>
            </a:r>
          </a:p>
          <a:p>
            <a:pPr marL="0" indent="0" algn="ctr"/>
            <a:r>
              <a:rPr lang="ru-RU" sz="3600" b="1" dirty="0">
                <a:solidFill>
                  <a:schemeClr val="bg1"/>
                </a:solidFill>
                <a:latin typeface="Roboto" panose="020B0604020202020204" charset="0"/>
                <a:ea typeface="PMingLiU-ExtB" panose="02020500000000000000" pitchFamily="18" charset="-120"/>
              </a:rPr>
              <a:t> решений  по кредитным заявкам</a:t>
            </a:r>
            <a:endParaRPr lang="ru-RU" sz="3600" b="1" dirty="0">
              <a:solidFill>
                <a:schemeClr val="bg1"/>
              </a:solidFill>
              <a:latin typeface="Roboto" panose="020B0604020202020204" charset="0"/>
              <a:ea typeface="PMingLiU-ExtB" panose="02020500000000000000" pitchFamily="18" charset="-120"/>
            </a:endParaRPr>
          </a:p>
        </p:txBody>
      </p:sp>
      <p:sp>
        <p:nvSpPr>
          <p:cNvPr id="10" name="Google Shape;321;p31"/>
          <p:cNvSpPr/>
          <p:nvPr/>
        </p:nvSpPr>
        <p:spPr>
          <a:xfrm>
            <a:off x="-1" y="5034486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95000"/>
                </a:srgbClr>
              </a:gs>
              <a:gs pos="77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87;p23"/>
          <p:cNvSpPr txBox="1">
            <a:spLocks/>
          </p:cNvSpPr>
          <p:nvPr/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sz="2000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Андреев Дмитрий Сергеевич</a:t>
            </a:r>
            <a:endParaRPr lang="ru-RU" sz="20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88;p23"/>
          <p:cNvSpPr txBox="1">
            <a:spLocks/>
          </p:cNvSpPr>
          <p:nvPr/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Старший консультант </a:t>
            </a:r>
            <a:r>
              <a:rPr lang="en-US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Oracle Siebel CRM / Team Lead</a:t>
            </a:r>
            <a:endParaRPr lang="en-US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89;p23"/>
          <p:cNvSpPr txBox="1">
            <a:spLocks/>
          </p:cNvSpPr>
          <p:nvPr/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JET </a:t>
            </a:r>
            <a:r>
              <a:rPr lang="en-US" b="1" dirty="0" err="1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Infosystems</a:t>
            </a:r>
            <a:endParaRPr lang="ru-RU" b="1" dirty="0" smtClean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buClr>
                <a:schemeClr val="lt1"/>
              </a:buClr>
              <a:buSzPts val="1617"/>
              <a:buFont typeface="Times New Roman"/>
              <a:buNone/>
            </a:pPr>
            <a:endParaRPr lang="en-US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Овал 13"/>
          <p:cNvSpPr/>
          <p:nvPr/>
        </p:nvSpPr>
        <p:spPr>
          <a:xfrm>
            <a:off x="3351706" y="5235568"/>
            <a:ext cx="1453691" cy="145997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400897" y="5281911"/>
            <a:ext cx="1355307" cy="136901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" name="Google Shape;188;p23"/>
          <p:cNvSpPr txBox="1">
            <a:spLocks/>
          </p:cNvSpPr>
          <p:nvPr/>
        </p:nvSpPr>
        <p:spPr>
          <a:xfrm>
            <a:off x="5221032" y="628005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+79268511580 \ </a:t>
            </a:r>
            <a:r>
              <a:rPr lang="en-US" b="1" dirty="0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dslads@gmail.com  \ Telegram: @</a:t>
            </a:r>
            <a:r>
              <a:rPr lang="en-US" b="1" dirty="0" err="1" smtClean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dslads</a:t>
            </a:r>
            <a:endParaRPr lang="en-US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645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5" y="1867279"/>
            <a:ext cx="546715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1632" y="3639386"/>
            <a:ext cx="70687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800" b="1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</a:lstStyle>
          <a:p>
            <a:r>
              <a:rPr lang="en-US" dirty="0">
                <a:sym typeface="Avenir"/>
              </a:rPr>
              <a:t>2</a:t>
            </a:r>
            <a:r>
              <a:rPr lang="ru-RU" dirty="0">
                <a:sym typeface="Avenir"/>
              </a:rPr>
              <a:t>. </a:t>
            </a:r>
            <a:r>
              <a:rPr lang="ru-RU" dirty="0" smtClean="0">
                <a:sym typeface="Avenir"/>
              </a:rPr>
              <a:t>Обмен сообщениями через очереди</a:t>
            </a:r>
            <a:endParaRPr dirty="0"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311102"/>
            <a:ext cx="7063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2800" b="1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</a:lstStyle>
          <a:p>
            <a:r>
              <a:rPr lang="en-US" dirty="0">
                <a:sym typeface="Avenir"/>
              </a:rPr>
              <a:t>3</a:t>
            </a:r>
            <a:r>
              <a:rPr lang="ru-RU" dirty="0">
                <a:sym typeface="Avenir"/>
              </a:rPr>
              <a:t>. </a:t>
            </a:r>
            <a:r>
              <a:rPr lang="ru-RU" dirty="0" smtClean="0">
                <a:sym typeface="Avenir"/>
              </a:rPr>
              <a:t>Витрины в колоночной БД </a:t>
            </a:r>
            <a:endParaRPr dirty="0">
              <a:sym typeface="Aveni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66875" y="2077655"/>
            <a:ext cx="7259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1. Автоматизация </a:t>
            </a:r>
            <a:r>
              <a:rPr lang="ru-RU" sz="28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принятия </a:t>
            </a:r>
            <a:r>
              <a:rPr lang="ru-RU" sz="28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решений </a:t>
            </a:r>
            <a:endParaRPr lang="ru-RU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планировалось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66" y="1597439"/>
            <a:ext cx="10981372" cy="47400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5646418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36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 </a:t>
            </a:r>
            <a:r>
              <a:rPr lang="en-US" sz="36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GCP</a:t>
            </a:r>
            <a:r>
              <a:rPr lang="en-US" sz="3600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36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/ Ubuntu </a:t>
            </a:r>
            <a:endParaRPr sz="36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5646418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3600" b="1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</a:lstStyle>
          <a:p>
            <a:r>
              <a:rPr lang="en-US" dirty="0" smtClean="0">
                <a:sym typeface="Avenir"/>
              </a:rPr>
              <a:t>2 </a:t>
            </a:r>
            <a:r>
              <a:rPr lang="en-US" dirty="0" err="1" smtClean="0">
                <a:sym typeface="Avenir"/>
              </a:rPr>
              <a:t>SKLearn</a:t>
            </a:r>
            <a:endParaRPr dirty="0"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5646418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3600" b="1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</a:lstStyle>
          <a:p>
            <a:r>
              <a:rPr lang="en-US" dirty="0">
                <a:sym typeface="Avenir"/>
              </a:rPr>
              <a:t>3 Spark</a:t>
            </a:r>
            <a:endParaRPr dirty="0"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5646418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36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 Kafka</a:t>
            </a:r>
            <a:endParaRPr sz="36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5646418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36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 Vertica</a:t>
            </a:r>
            <a:endParaRPr sz="36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(ЧП)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19666" y="1400537"/>
            <a:ext cx="6238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hlinkClick r:id="rId3"/>
              </a:rPr>
              <a:t>https://github.com/adm-8/andreev-ds-de-diploma</a:t>
            </a:r>
            <a:endParaRPr lang="ru-RU" sz="1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600" y="2186904"/>
            <a:ext cx="5063532" cy="408151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66" y="2186904"/>
            <a:ext cx="5221937" cy="40815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ЧП 1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  Генерация данных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75" y="1393165"/>
            <a:ext cx="5426491" cy="5187439"/>
          </a:xfrm>
          <a:prstGeom prst="rect">
            <a:avLst/>
          </a:prstGeom>
        </p:spPr>
      </p:pic>
      <p:sp>
        <p:nvSpPr>
          <p:cNvPr id="3" name="TextBox 2">
            <a:hlinkClick r:id="rId5"/>
          </p:cNvPr>
          <p:cNvSpPr txBox="1"/>
          <p:nvPr/>
        </p:nvSpPr>
        <p:spPr>
          <a:xfrm>
            <a:off x="679014" y="1393165"/>
            <a:ext cx="4687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Avenir"/>
                <a:hlinkClick r:id="rId5"/>
              </a:rPr>
              <a:t>Скрипт</a:t>
            </a:r>
            <a:r>
              <a:rPr lang="ru-RU" dirty="0" smtClean="0">
                <a:hlinkClick r:id="rId5"/>
              </a:rPr>
              <a:t> на </a:t>
            </a:r>
            <a:r>
              <a:rPr lang="en-US" dirty="0" smtClean="0">
                <a:hlinkClick r:id="rId5"/>
              </a:rPr>
              <a:t>Python (~/python/data_generator.py)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679014" y="2242351"/>
            <a:ext cx="4894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делает: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9012" y="2690336"/>
            <a:ext cx="4521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Генерирует синтетические данные по кредитным заявкам (КЗ) для обучения модели машинного обучения и для отправки КЗ в </a:t>
            </a:r>
            <a:r>
              <a:rPr lang="en-US" dirty="0" smtClean="0"/>
              <a:t>Kafka </a:t>
            </a:r>
            <a:r>
              <a:rPr lang="ru-RU" dirty="0" smtClean="0"/>
              <a:t>на обработку.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679014" y="3860561"/>
            <a:ext cx="489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b="1" dirty="0" smtClean="0">
              <a:solidFill>
                <a:schemeClr val="accent1"/>
              </a:solidFill>
              <a:latin typeface="Avenir"/>
            </a:endParaRPr>
          </a:p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имеем на выходе: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9012" y="4309220"/>
            <a:ext cx="45218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 smtClean="0"/>
          </a:p>
          <a:p>
            <a:r>
              <a:rPr lang="ru-RU" dirty="0" smtClean="0"/>
              <a:t>Два </a:t>
            </a:r>
            <a:r>
              <a:rPr lang="en-US" dirty="0" smtClean="0"/>
              <a:t>CSV </a:t>
            </a:r>
            <a:r>
              <a:rPr lang="ru-RU" dirty="0" smtClean="0"/>
              <a:t>файла:</a:t>
            </a:r>
            <a:endParaRPr lang="en-US" dirty="0" smtClean="0"/>
          </a:p>
          <a:p>
            <a:endParaRPr lang="ru-RU" dirty="0" smtClean="0"/>
          </a:p>
          <a:p>
            <a:r>
              <a:rPr lang="en-US" dirty="0"/>
              <a:t>~/</a:t>
            </a:r>
            <a:r>
              <a:rPr lang="en-US" dirty="0" smtClean="0"/>
              <a:t>data/train.csv – </a:t>
            </a:r>
            <a:r>
              <a:rPr lang="ru-RU" dirty="0" smtClean="0"/>
              <a:t>файл для обучения модели</a:t>
            </a:r>
            <a:endParaRPr lang="en-US" dirty="0" smtClean="0"/>
          </a:p>
          <a:p>
            <a:endParaRPr lang="ru-RU" dirty="0" smtClean="0"/>
          </a:p>
          <a:p>
            <a:r>
              <a:rPr lang="en-US" dirty="0"/>
              <a:t>~/</a:t>
            </a:r>
            <a:r>
              <a:rPr lang="en-US" dirty="0" smtClean="0"/>
              <a:t>data/request.csv – </a:t>
            </a:r>
            <a:r>
              <a:rPr lang="ru-RU" dirty="0" smtClean="0"/>
              <a:t>файл-основа для отправки КЗ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75" y="1393164"/>
            <a:ext cx="5426491" cy="5187439"/>
          </a:xfrm>
          <a:prstGeom prst="rect">
            <a:avLst/>
          </a:prstGeom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ЧП 2 -  Обучение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ML 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модели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2">
            <a:hlinkClick r:id="rId5"/>
          </p:cNvPr>
          <p:cNvSpPr txBox="1"/>
          <p:nvPr/>
        </p:nvSpPr>
        <p:spPr>
          <a:xfrm>
            <a:off x="679014" y="1393165"/>
            <a:ext cx="4687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Avenir"/>
                <a:hlinkClick r:id="rId6"/>
              </a:rPr>
              <a:t>Скрипт</a:t>
            </a:r>
            <a:r>
              <a:rPr lang="ru-RU" dirty="0" smtClean="0">
                <a:hlinkClick r:id="rId6"/>
              </a:rPr>
              <a:t> на </a:t>
            </a:r>
            <a:r>
              <a:rPr lang="en-US" dirty="0" smtClean="0">
                <a:hlinkClick r:id="rId6"/>
              </a:rPr>
              <a:t>Python </a:t>
            </a:r>
            <a:r>
              <a:rPr lang="en-US" dirty="0">
                <a:hlinkClick r:id="rId6"/>
              </a:rPr>
              <a:t>(~/python/train_ml_model.py)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679014" y="2242351"/>
            <a:ext cx="4894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делает: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9012" y="2690336"/>
            <a:ext cx="4521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Обучает модель логистической регрессии на данных из файла </a:t>
            </a:r>
            <a:r>
              <a:rPr lang="en-US" dirty="0"/>
              <a:t>~/data/train.csv </a:t>
            </a:r>
            <a:r>
              <a:rPr lang="ru-RU" dirty="0" smtClean="0"/>
              <a:t>и сохраняет обученную модель в файловую систему.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679014" y="3860561"/>
            <a:ext cx="489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 smtClean="0">
              <a:solidFill>
                <a:schemeClr val="accent1"/>
              </a:solidFill>
              <a:latin typeface="Avenir"/>
            </a:endParaRPr>
          </a:p>
          <a:p>
            <a:r>
              <a:rPr lang="ru-RU" b="1" dirty="0" smtClean="0">
                <a:solidFill>
                  <a:schemeClr val="accent1"/>
                </a:solidFill>
                <a:latin typeface="Avenir"/>
              </a:rPr>
              <a:t>Что имеем на выходе:</a:t>
            </a:r>
            <a:endParaRPr lang="ru-RU" b="1" dirty="0">
              <a:solidFill>
                <a:schemeClr val="accent1"/>
              </a:solidFill>
              <a:latin typeface="Aveni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9012" y="4309220"/>
            <a:ext cx="4521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ru-RU" dirty="0" err="1" smtClean="0"/>
              <a:t>Предобученную</a:t>
            </a:r>
            <a:r>
              <a:rPr lang="ru-RU" dirty="0" smtClean="0"/>
              <a:t> модель машинного обучения по пути: </a:t>
            </a:r>
            <a:r>
              <a:rPr lang="en-US" dirty="0" smtClean="0"/>
              <a:t>~/</a:t>
            </a:r>
            <a:r>
              <a:rPr lang="en-US" dirty="0"/>
              <a:t>python</a:t>
            </a:r>
            <a:r>
              <a:rPr lang="en-US" dirty="0" smtClean="0"/>
              <a:t>/_</a:t>
            </a:r>
            <a:r>
              <a:rPr lang="en-US" dirty="0"/>
              <a:t>logreg_clf_model.py</a:t>
            </a:r>
            <a:r>
              <a:rPr lang="ru-RU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003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592</Words>
  <Application>Microsoft Office PowerPoint</Application>
  <PresentationFormat>Широкоэкранный</PresentationFormat>
  <Paragraphs>132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5" baseType="lpstr">
      <vt:lpstr>Noto Sans Symbols</vt:lpstr>
      <vt:lpstr>PMingLiU-ExtB</vt:lpstr>
      <vt:lpstr>Times New Roman</vt:lpstr>
      <vt:lpstr>Calibri</vt:lpstr>
      <vt:lpstr>Roboto</vt:lpstr>
      <vt:lpstr>Avenir</vt:lpstr>
      <vt:lpstr>Arial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Пользователь Windows</cp:lastModifiedBy>
  <cp:revision>81</cp:revision>
  <dcterms:modified xsi:type="dcterms:W3CDTF">2020-04-14T12:36:57Z</dcterms:modified>
</cp:coreProperties>
</file>